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2"/>
      </p:cViewPr>
      <p:guideLst>
        <p:guide orient="horz" pos="218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D:\klienti\majka\IUVENTA EAC youth\LOGA\line1_big_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43238" y="4214818"/>
            <a:ext cx="9572692" cy="42862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</p:pic>
      <p:pic>
        <p:nvPicPr>
          <p:cNvPr id="18" name="Picture 4" descr="D:\klienti\majka\IUVENTA EAC youth\LOGA\iuventa_logo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714488"/>
            <a:ext cx="4638676" cy="3577424"/>
          </a:xfrm>
          <a:prstGeom prst="rect">
            <a:avLst/>
          </a:prstGeom>
          <a:noFill/>
          <a:effectLst>
            <a:outerShdw blurRad="444500" dist="317500" dir="5400000" sx="141000" sy="141000" rotWithShape="0">
              <a:prstClr val="black">
                <a:alpha val="15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olný tvar 7"/>
          <p:cNvSpPr>
            <a:spLocks/>
          </p:cNvSpPr>
          <p:nvPr/>
        </p:nvSpPr>
        <p:spPr bwMode="auto">
          <a:xfrm>
            <a:off x="7929586" y="0"/>
            <a:ext cx="1214414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gradFill flip="none" rotWithShape="1">
            <a:gsLst>
              <a:gs pos="78000">
                <a:schemeClr val="bg1">
                  <a:alpha val="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 w="3175" cap="flat" cmpd="sng" algn="ctr">
            <a:solidFill>
              <a:schemeClr val="tx2">
                <a:lumMod val="20000"/>
                <a:lumOff val="8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accent5">
                <a:lumMod val="20000"/>
                <a:lumOff val="80000"/>
              </a:schemeClr>
            </a:extrusionClr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0" y="5786438"/>
            <a:ext cx="9144000" cy="10779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4" descr="D:\klienti\majka\IUVENTA EAC youth\LOGA\iuventa_logo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429264"/>
            <a:ext cx="1574683" cy="1071570"/>
          </a:xfrm>
          <a:prstGeom prst="rect">
            <a:avLst/>
          </a:prstGeom>
          <a:noFill/>
          <a:effectLst>
            <a:outerShdw blurRad="444500" dist="317500" dir="5400000" sx="141000" sy="141000" rotWithShape="0">
              <a:prstClr val="black">
                <a:alpha val="15000"/>
              </a:prstClr>
            </a:outerShdw>
          </a:effectLst>
          <a:scene3d>
            <a:camera prst="perspectiveContrastingRightFacing" fov="3300000">
              <a:rot lat="623786" lon="18963660" rev="213211"/>
            </a:camera>
            <a:lightRig rig="threePt" dir="t"/>
          </a:scene3d>
          <a:sp3d z="25400"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ovéPole 2"/>
          <p:cNvSpPr txBox="1">
            <a:spLocks noChangeArrowheads="1"/>
          </p:cNvSpPr>
          <p:nvPr/>
        </p:nvSpPr>
        <p:spPr bwMode="auto">
          <a:xfrm>
            <a:off x="127000" y="300038"/>
            <a:ext cx="3900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>
                <a:solidFill>
                  <a:schemeClr val="accent1"/>
                </a:solidFill>
                <a:latin typeface="Calibri" pitchFamily="34" charset="0"/>
              </a:rPr>
              <a:t>Slovak Youth Institute</a:t>
            </a:r>
            <a:endParaRPr lang="cs-CZ" sz="250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646363" y="5748338"/>
            <a:ext cx="64976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0"/>
              </a:spcBef>
            </a:pP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Youth</a:t>
            </a: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Policy</a:t>
            </a: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 and </a:t>
            </a: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Youth</a:t>
            </a: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Participation</a:t>
            </a: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on </a:t>
            </a: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Local</a:t>
            </a:r>
            <a:r>
              <a:rPr lang="sk-SK" sz="25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sk-SK" sz="2500" b="1" dirty="0" err="1" smtClean="0">
                <a:solidFill>
                  <a:schemeClr val="accent1"/>
                </a:solidFill>
                <a:latin typeface="Calibri" pitchFamily="34" charset="0"/>
              </a:rPr>
              <a:t>Level</a:t>
            </a:r>
            <a:endParaRPr lang="cs-CZ" sz="25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2128289"/>
            <a:ext cx="7702550" cy="282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AutoNum type="alphaLcParenR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Projects boosting active participation of youth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AutoNum type="alphaLcParenR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Provides young people with real-life experience with democracy and participation</a:t>
            </a:r>
            <a:endParaRPr lang="sk-SK" sz="2800" dirty="0" smtClean="0">
              <a:solidFill>
                <a:srgbClr val="777777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AutoNum type="alphaLcParenR"/>
            </a:pPr>
            <a:r>
              <a:rPr lang="en-US" sz="2800" dirty="0" smtClean="0">
                <a:solidFill>
                  <a:srgbClr val="777777"/>
                </a:solidFill>
                <a:latin typeface="Calibri" pitchFamily="34" charset="0"/>
              </a:rPr>
              <a:t>Expects international “multi-partnership”</a:t>
            </a:r>
            <a:endParaRPr lang="en-US" sz="25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6894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Youth Democracy Projects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1269279"/>
            <a:ext cx="7702550" cy="226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sk-SK" sz="2500" dirty="0">
                <a:solidFill>
                  <a:srgbClr val="777777"/>
                </a:solidFill>
                <a:latin typeface="Calibri" pitchFamily="34" charset="0"/>
              </a:rPr>
              <a:t>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YOUTH POLICY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≠ LEISURE TIME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YOUTH POLICY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≠ INTEREST CLUBS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YOUTH POLICY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≠ FORMAL EDUCATION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YOUTH POLICY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≠ SPORT</a:t>
            </a: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7000" y="300038"/>
            <a:ext cx="5073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When Speaking about Youth Policy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  <p:pic>
        <p:nvPicPr>
          <p:cNvPr id="4" name="Obrázok 3" descr="obsta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28604"/>
            <a:ext cx="3810000" cy="278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7000" y="300038"/>
            <a:ext cx="753456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How to Create Conditions for Young People so They Use Their Talent and Potential?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1912662" y="2067877"/>
            <a:ext cx="3015143" cy="3016293"/>
          </a:xfrm>
          <a:prstGeom prst="ellipse">
            <a:avLst/>
          </a:prstGeom>
          <a:noFill/>
          <a:ln w="28575">
            <a:solidFill>
              <a:srgbClr val="C8CB4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2582694" y="2565360"/>
            <a:ext cx="2799935" cy="288105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252115" y="1565564"/>
            <a:ext cx="3057298" cy="28158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2959865" y="1683898"/>
            <a:ext cx="3106108" cy="2866564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3208353" y="2678864"/>
            <a:ext cx="1659549" cy="155765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YOUNG </a:t>
            </a:r>
          </a:p>
          <a:p>
            <a:pPr algn="ctr"/>
            <a:r>
              <a:rPr lang="en-US" dirty="0" smtClean="0"/>
              <a:t>PEOPLE</a:t>
            </a:r>
            <a:endParaRPr lang="cs-CZ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 rot="15666248">
            <a:off x="585084" y="3506067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8CB43"/>
                </a:solidFill>
              </a:rPr>
              <a:t>Social Inclusion</a:t>
            </a:r>
            <a:endParaRPr lang="cs-CZ" dirty="0">
              <a:solidFill>
                <a:srgbClr val="C8CB43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879431" y="5489758"/>
            <a:ext cx="3172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Participation and Voluntarism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35299" y="2309373"/>
            <a:ext cx="3106108" cy="2866565"/>
          </a:xfrm>
          <a:prstGeom prst="ellips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 rot="6524985">
            <a:off x="6171582" y="4387531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90099"/>
                </a:solidFill>
              </a:rPr>
              <a:t>Health</a:t>
            </a:r>
            <a:endParaRPr lang="cs-CZ" dirty="0">
              <a:solidFill>
                <a:srgbClr val="990099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 rot="3330564">
            <a:off x="5184324" y="2108295"/>
            <a:ext cx="2214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</a:rPr>
              <a:t>Employment</a:t>
            </a:r>
            <a:endParaRPr lang="cs-CZ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5-wh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034" y="914400"/>
            <a:ext cx="7415958" cy="5098471"/>
          </a:xfrm>
          <a:prstGeom prst="rect">
            <a:avLst/>
          </a:prstGeom>
        </p:spPr>
      </p:pic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3015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Why Should We Care for Young People?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1269279"/>
            <a:ext cx="7702550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defRPr/>
            </a:pPr>
            <a:r>
              <a:rPr lang="en-US" sz="2500" b="1" dirty="0" smtClean="0">
                <a:solidFill>
                  <a:srgbClr val="777777"/>
                </a:solidFill>
                <a:latin typeface="Calibri" pitchFamily="34" charset="0"/>
              </a:rPr>
              <a:t>BECAUSE…</a:t>
            </a:r>
            <a:r>
              <a:rPr lang="sk-SK" sz="2500" dirty="0" smtClean="0">
                <a:solidFill>
                  <a:srgbClr val="777777"/>
                </a:solidFill>
                <a:latin typeface="Calibri" pitchFamily="34" charset="0"/>
              </a:rPr>
              <a:t> </a:t>
            </a:r>
            <a:endParaRPr lang="en-US" sz="2500" dirty="0" smtClean="0">
              <a:solidFill>
                <a:srgbClr val="777777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will take care of me, when I will be old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will vote for me in the election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will contribute to my pension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will by my product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3015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Why Should We Care for Young People?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1269279"/>
            <a:ext cx="7702550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defRPr/>
            </a:pPr>
            <a:r>
              <a:rPr lang="en-US" sz="2500" b="1" dirty="0" smtClean="0">
                <a:solidFill>
                  <a:srgbClr val="777777"/>
                </a:solidFill>
                <a:latin typeface="Calibri" pitchFamily="34" charset="0"/>
              </a:rPr>
              <a:t>BECAUSE…</a:t>
            </a:r>
            <a:r>
              <a:rPr lang="sk-SK" sz="2500" dirty="0" smtClean="0">
                <a:solidFill>
                  <a:srgbClr val="777777"/>
                </a:solidFill>
                <a:latin typeface="Calibri" pitchFamily="34" charset="0"/>
              </a:rPr>
              <a:t> </a:t>
            </a:r>
            <a:endParaRPr lang="en-US" sz="2500" dirty="0" smtClean="0">
              <a:solidFill>
                <a:srgbClr val="777777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will stay living and working in our town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already have ideas how to do things differently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have a lot of energy and no opportunities to use it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it is almost half of the Slovak population and they should have their rights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they believe to ideals and want to fulfill them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3015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Why Should We Care for Young People?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3015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That’s Nice, but…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  <p:pic>
        <p:nvPicPr>
          <p:cNvPr id="4" name="Obrázok 3" descr="EU_flag_progryia_EN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823" y="1872855"/>
            <a:ext cx="7937008" cy="3084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toge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216" y="2532587"/>
            <a:ext cx="6913419" cy="3584022"/>
          </a:xfrm>
          <a:prstGeom prst="rect">
            <a:avLst/>
          </a:prstGeom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1269279"/>
            <a:ext cx="770255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defRPr/>
            </a:pPr>
            <a:r>
              <a:rPr lang="en-US" sz="2500" b="1" dirty="0" smtClean="0">
                <a:solidFill>
                  <a:srgbClr val="777777"/>
                </a:solidFill>
                <a:latin typeface="Calibri" pitchFamily="34" charset="0"/>
              </a:rPr>
              <a:t>Among other activities</a:t>
            </a:r>
            <a:endParaRPr lang="en-US" sz="2500" dirty="0" smtClean="0">
              <a:solidFill>
                <a:srgbClr val="777777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defRPr/>
            </a:pPr>
            <a:endParaRPr lang="en-US" sz="25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defRPr/>
            </a:pP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Supports development of youth policy and structured dialogue with young people</a:t>
            </a: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3015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Youth in Action </a:t>
            </a:r>
            <a:r>
              <a:rPr lang="en-US" sz="2500" b="1" dirty="0" err="1" smtClean="0">
                <a:solidFill>
                  <a:schemeClr val="accent1"/>
                </a:solidFill>
                <a:latin typeface="Calibri" pitchFamily="34" charset="0"/>
              </a:rPr>
              <a:t>Programme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25883" y="2128289"/>
            <a:ext cx="7702550" cy="261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AutoNum type="alphaLcParenR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Provides space for discussion, active participation and information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lineked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to structured dialogue or European topics</a:t>
            </a:r>
            <a:endParaRPr lang="sk-SK" sz="2800" dirty="0" smtClean="0">
              <a:solidFill>
                <a:srgbClr val="777777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AutoNum type="alphaLcParenR"/>
            </a:pPr>
            <a:r>
              <a:rPr lang="en-US" sz="2800" dirty="0" smtClean="0">
                <a:solidFill>
                  <a:srgbClr val="777777"/>
                </a:solidFill>
                <a:latin typeface="Calibri" pitchFamily="34" charset="0"/>
              </a:rPr>
              <a:t>Supports cross-</a:t>
            </a:r>
            <a:r>
              <a:rPr lang="en-US" sz="2800" dirty="0" err="1" smtClean="0">
                <a:solidFill>
                  <a:srgbClr val="777777"/>
                </a:solidFill>
                <a:latin typeface="Calibri" pitchFamily="34" charset="0"/>
              </a:rPr>
              <a:t>sectoral</a:t>
            </a:r>
            <a:r>
              <a:rPr lang="en-US" sz="2800" dirty="0" smtClean="0">
                <a:solidFill>
                  <a:srgbClr val="777777"/>
                </a:solidFill>
                <a:latin typeface="Calibri" pitchFamily="34" charset="0"/>
              </a:rPr>
              <a:t> dialogue</a:t>
            </a:r>
            <a:endParaRPr lang="en-US" sz="25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25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sk-SK" sz="1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26999" y="300038"/>
            <a:ext cx="66894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  <a:latin typeface="Calibri" pitchFamily="34" charset="0"/>
              </a:rPr>
              <a:t>Meetings of Young People and those Responsible for Youth Policy</a:t>
            </a:r>
            <a:endParaRPr lang="cs-CZ" sz="25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ine projekty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ppt_ine projekty_sablona</Template>
  <TotalTime>360</TotalTime>
  <Words>260</Words>
  <Application>Microsoft Office PowerPoint</Application>
  <PresentationFormat>Prezentácia na obrazovke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ppt_ine projekty_sablona</vt:lpstr>
      <vt:lpstr>Vlastní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Company>IUVENTA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pokorny</dc:creator>
  <cp:lastModifiedBy>iuventa</cp:lastModifiedBy>
  <cp:revision>34</cp:revision>
  <dcterms:created xsi:type="dcterms:W3CDTF">2008-10-14T09:21:30Z</dcterms:created>
  <dcterms:modified xsi:type="dcterms:W3CDTF">2012-05-16T15:14:44Z</dcterms:modified>
</cp:coreProperties>
</file>